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8"/>
  <c:chart>
    <c:title>
      <c:layout/>
    </c:title>
    <c:plotArea>
      <c:layout/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666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0.39367091613548366"/>
                  <c:y val="-4.6845472440944875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cy-GB" baseline="0" dirty="0" smtClean="0"/>
                      <a:t>ŷ</a:t>
                    </a:r>
                    <a:r>
                      <a:rPr lang="en-US" baseline="0" dirty="0" smtClean="0"/>
                      <a:t> </a:t>
                    </a:r>
                    <a:r>
                      <a:rPr lang="en-US" baseline="0" dirty="0"/>
                      <a:t>= -0.8911x + 5.0396
</a:t>
                    </a:r>
                    <a:endParaRPr lang="en-US" dirty="0"/>
                  </a:p>
                </c:rich>
              </c:tx>
              <c:numFmt formatCode="General" sourceLinked="0"/>
            </c:trendlineLbl>
          </c:trendline>
          <c:xVal>
            <c:numRef>
              <c:f>Sheet1!$A$2:$A$8</c:f>
              <c:numCache>
                <c:formatCode>General</c:formatCode>
                <c:ptCount val="7"/>
                <c:pt idx="0">
                  <c:v>8</c:v>
                </c:pt>
                <c:pt idx="1">
                  <c:v>4</c:v>
                </c:pt>
                <c:pt idx="2">
                  <c:v>5</c:v>
                </c:pt>
                <c:pt idx="3">
                  <c:v>-1</c:v>
                </c:pt>
                <c:pt idx="4">
                  <c:v>1</c:v>
                </c:pt>
                <c:pt idx="5">
                  <c:v>2</c:v>
                </c:pt>
                <c:pt idx="6">
                  <c:v>6</c:v>
                </c:pt>
              </c:numCache>
            </c:numRef>
          </c:xVal>
          <c:yVal>
            <c:numRef>
              <c:f>Sheet1!$B$2:$B$8</c:f>
              <c:numCache>
                <c:formatCode>General</c:formatCode>
                <c:ptCount val="7"/>
                <c:pt idx="0">
                  <c:v>-2</c:v>
                </c:pt>
                <c:pt idx="1">
                  <c:v>2</c:v>
                </c:pt>
                <c:pt idx="2">
                  <c:v>1</c:v>
                </c:pt>
                <c:pt idx="3">
                  <c:v>6</c:v>
                </c:pt>
                <c:pt idx="4">
                  <c:v>4</c:v>
                </c:pt>
                <c:pt idx="5">
                  <c:v>3</c:v>
                </c:pt>
                <c:pt idx="6">
                  <c:v>-1</c:v>
                </c:pt>
              </c:numCache>
            </c:numRef>
          </c:yVal>
        </c:ser>
        <c:axId val="121935360"/>
        <c:axId val="121937280"/>
      </c:scatterChart>
      <c:valAx>
        <c:axId val="121935360"/>
        <c:scaling>
          <c:orientation val="minMax"/>
        </c:scaling>
        <c:axPos val="b"/>
        <c:title>
          <c:layout/>
        </c:title>
        <c:numFmt formatCode="General" sourceLinked="1"/>
        <c:tickLblPos val="nextTo"/>
        <c:crossAx val="121937280"/>
        <c:crosses val="autoZero"/>
        <c:crossBetween val="midCat"/>
      </c:valAx>
      <c:valAx>
        <c:axId val="121937280"/>
        <c:scaling>
          <c:orientation val="minMax"/>
        </c:scaling>
        <c:axPos val="l"/>
        <c:majorGridlines/>
        <c:minorGridlines/>
        <c:title>
          <c:layout/>
        </c:title>
        <c:numFmt formatCode="General" sourceLinked="1"/>
        <c:tickLblPos val="nextTo"/>
        <c:crossAx val="121935360"/>
        <c:crosses val="autoZero"/>
        <c:crossBetween val="midCat"/>
      </c:valAx>
    </c:plotArea>
    <c:legend>
      <c:legendPos val="r"/>
      <c:legendEntry>
        <c:idx val="0"/>
        <c:delete val="1"/>
      </c:legendEntry>
      <c:layout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8"/>
  <c:chart>
    <c:title>
      <c:layout/>
    </c:title>
    <c:plotArea>
      <c:layout/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666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0.37131283589551373"/>
                  <c:y val="6.719045275590553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cy-GB" baseline="0" dirty="0" smtClean="0"/>
                      <a:t>ŷ</a:t>
                    </a:r>
                    <a:r>
                      <a:rPr lang="en-US" baseline="0" dirty="0" smtClean="0"/>
                      <a:t> </a:t>
                    </a:r>
                    <a:r>
                      <a:rPr lang="en-US" baseline="0" dirty="0"/>
                      <a:t>= -0.891x + 5.039
</a:t>
                    </a:r>
                    <a:r>
                      <a:rPr lang="en-US" baseline="0" dirty="0" smtClean="0"/>
                      <a:t>r² </a:t>
                    </a:r>
                    <a:r>
                      <a:rPr lang="en-US" baseline="0" dirty="0"/>
                      <a:t>= 0.978</a:t>
                    </a:r>
                    <a:endParaRPr lang="en-US" dirty="0"/>
                  </a:p>
                </c:rich>
              </c:tx>
              <c:numFmt formatCode="General" sourceLinked="0"/>
            </c:trendlineLbl>
          </c:trendline>
          <c:xVal>
            <c:numRef>
              <c:f>Sheet1!$A$2:$A$8</c:f>
              <c:numCache>
                <c:formatCode>General</c:formatCode>
                <c:ptCount val="7"/>
                <c:pt idx="0">
                  <c:v>8</c:v>
                </c:pt>
                <c:pt idx="1">
                  <c:v>4</c:v>
                </c:pt>
                <c:pt idx="2">
                  <c:v>5</c:v>
                </c:pt>
                <c:pt idx="3">
                  <c:v>-1</c:v>
                </c:pt>
                <c:pt idx="4">
                  <c:v>1</c:v>
                </c:pt>
                <c:pt idx="5">
                  <c:v>2</c:v>
                </c:pt>
                <c:pt idx="6">
                  <c:v>6</c:v>
                </c:pt>
              </c:numCache>
            </c:numRef>
          </c:xVal>
          <c:yVal>
            <c:numRef>
              <c:f>Sheet1!$B$2:$B$8</c:f>
              <c:numCache>
                <c:formatCode>General</c:formatCode>
                <c:ptCount val="7"/>
                <c:pt idx="0">
                  <c:v>-2</c:v>
                </c:pt>
                <c:pt idx="1">
                  <c:v>2</c:v>
                </c:pt>
                <c:pt idx="2">
                  <c:v>1</c:v>
                </c:pt>
                <c:pt idx="3">
                  <c:v>6</c:v>
                </c:pt>
                <c:pt idx="4">
                  <c:v>4</c:v>
                </c:pt>
                <c:pt idx="5">
                  <c:v>3</c:v>
                </c:pt>
                <c:pt idx="6">
                  <c:v>-1</c:v>
                </c:pt>
              </c:numCache>
            </c:numRef>
          </c:yVal>
        </c:ser>
        <c:axId val="122178560"/>
        <c:axId val="122267520"/>
      </c:scatterChart>
      <c:valAx>
        <c:axId val="12217856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X Axis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122267520"/>
        <c:crosses val="autoZero"/>
        <c:crossBetween val="midCat"/>
      </c:valAx>
      <c:valAx>
        <c:axId val="122267520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Y Axis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122178560"/>
        <c:crosses val="autoZero"/>
        <c:crossBetween val="midCat"/>
      </c:valAx>
    </c:plotArea>
    <c:legend>
      <c:legendPos val="r"/>
      <c:legendEntry>
        <c:idx val="0"/>
        <c:delete val="1"/>
      </c:legendEntry>
      <c:layout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6FC1F-27B2-4F13-B0E4-011DF7774BE6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6000F-52B6-477C-A67C-127C7815001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5718C-41D9-439C-971C-BB7CCAE28BA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5718C-41D9-439C-971C-BB7CCAE28BA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5718C-41D9-439C-971C-BB7CCAE28BA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5718C-41D9-439C-971C-BB7CCAE28BA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C17AB-17E5-43B7-B783-1196C313FE0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6431-7CC2-4231-9B90-ED247D83C3E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5F35-9B02-464E-8979-D6619A9EA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6431-7CC2-4231-9B90-ED247D83C3E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5F35-9B02-464E-8979-D6619A9EA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6431-7CC2-4231-9B90-ED247D83C3E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5F35-9B02-464E-8979-D6619A9EA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6431-7CC2-4231-9B90-ED247D83C3E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5F35-9B02-464E-8979-D6619A9EA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6431-7CC2-4231-9B90-ED247D83C3E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5F35-9B02-464E-8979-D6619A9EA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6431-7CC2-4231-9B90-ED247D83C3E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5F35-9B02-464E-8979-D6619A9EA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6431-7CC2-4231-9B90-ED247D83C3E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5F35-9B02-464E-8979-D6619A9EA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6431-7CC2-4231-9B90-ED247D83C3E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5F35-9B02-464E-8979-D6619A9EA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6431-7CC2-4231-9B90-ED247D83C3E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5F35-9B02-464E-8979-D6619A9EA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6431-7CC2-4231-9B90-ED247D83C3E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5F35-9B02-464E-8979-D6619A9EA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6431-7CC2-4231-9B90-ED247D83C3E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5F35-9B02-464E-8979-D6619A9EA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86431-7CC2-4231-9B90-ED247D83C3E1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15F35-9B02-464E-8979-D6619A9EA33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Linear Regression Model</a:t>
            </a:r>
            <a:endParaRPr lang="en-US" sz="4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In regression, </a:t>
            </a:r>
          </a:p>
          <a:p>
            <a:pPr>
              <a:buNone/>
            </a:pPr>
            <a:r>
              <a:rPr lang="en-US" dirty="0" smtClean="0"/>
              <a:t>		x = independent (predictor) variable    	              	y= dependent (response) variable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regression line (prediction line)</a:t>
            </a:r>
          </a:p>
          <a:p>
            <a:pPr>
              <a:buNone/>
            </a:pPr>
            <a:r>
              <a:rPr lang="en-US" sz="3200" dirty="0"/>
              <a:t> </a:t>
            </a:r>
            <a:r>
              <a:rPr lang="en-US" sz="3200" dirty="0" smtClean="0"/>
              <a:t>		</a:t>
            </a:r>
            <a:r>
              <a:rPr lang="cy-GB" dirty="0" smtClean="0"/>
              <a:t>ŷ</a:t>
            </a:r>
            <a:r>
              <a:rPr lang="en-US" sz="3200" dirty="0" smtClean="0"/>
              <a:t> = a + </a:t>
            </a:r>
            <a:r>
              <a:rPr lang="en-US" sz="3200" dirty="0" err="1" smtClean="0"/>
              <a:t>bx</a:t>
            </a:r>
            <a:endParaRPr lang="en-US" sz="3200" dirty="0" smtClean="0"/>
          </a:p>
          <a:p>
            <a:r>
              <a:rPr lang="en-US" dirty="0" smtClean="0"/>
              <a:t>linear regression model</a:t>
            </a:r>
          </a:p>
          <a:p>
            <a:pPr lvl="1"/>
            <a:r>
              <a:rPr lang="en-US" dirty="0" smtClean="0"/>
              <a:t>r, </a:t>
            </a:r>
            <a:r>
              <a:rPr lang="en-US" dirty="0" smtClean="0"/>
              <a:t>r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smtClean="0"/>
              <a:t>(explained variance), and prediction line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Coefficient of Determination </a:t>
            </a:r>
            <a:r>
              <a:rPr lang="en-US" i="1" dirty="0" smtClean="0"/>
              <a:t>r</a:t>
            </a:r>
            <a:r>
              <a:rPr lang="en-US" i="1" baseline="30000" dirty="0" smtClean="0"/>
              <a:t>2</a:t>
            </a:r>
            <a:endParaRPr lang="en-US" i="1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57600"/>
            <a:ext cx="8229600" cy="2743200"/>
          </a:xfrm>
        </p:spPr>
        <p:txBody>
          <a:bodyPr>
            <a:normAutofit/>
          </a:bodyPr>
          <a:lstStyle/>
          <a:p>
            <a:r>
              <a:rPr lang="en-US" dirty="0" smtClean="0"/>
              <a:t>The regression model can explain 97.8% of the variation in the y value. 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1295400"/>
            <a:ext cx="82296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	 </a:t>
            </a:r>
            <a:r>
              <a:rPr kumimoji="0" lang="en-US" sz="2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7(-5) – (25)(13)		</a:t>
            </a:r>
            <a:r>
              <a:rPr kumimoji="0" lang="en-US" sz="2600" b="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=  -0.989</a:t>
            </a:r>
            <a:endParaRPr kumimoji="0" lang="en-US" sz="2600" b="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[7(147) – (25)</a:t>
            </a:r>
            <a:r>
              <a:rPr kumimoji="0" lang="en-US" sz="2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 X [7(71) – (13)</a:t>
            </a:r>
            <a:r>
              <a:rPr kumimoji="0" lang="en-US" sz="2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600" dirty="0"/>
          </a:p>
          <a:p>
            <a:pPr marL="342900" lvl="0" indent="-342900">
              <a:spcBef>
                <a:spcPct val="20000"/>
              </a:spcBef>
            </a:pPr>
            <a:r>
              <a:rPr lang="en-US" sz="2800" i="1" dirty="0" smtClean="0"/>
              <a:t>r</a:t>
            </a:r>
            <a:r>
              <a:rPr lang="en-US" sz="2800" i="1" baseline="30000" dirty="0" smtClean="0"/>
              <a:t>2</a:t>
            </a:r>
            <a:r>
              <a:rPr lang="en-US" sz="2800" i="1" dirty="0" smtClean="0"/>
              <a:t> </a:t>
            </a:r>
            <a:r>
              <a:rPr lang="en-US" sz="2800" dirty="0" smtClean="0"/>
              <a:t>= (-0.989)</a:t>
            </a:r>
            <a:r>
              <a:rPr lang="en-US" sz="2800" i="1" baseline="30000" dirty="0" smtClean="0"/>
              <a:t>2</a:t>
            </a:r>
            <a:r>
              <a:rPr lang="en-US" sz="2800" dirty="0" smtClean="0"/>
              <a:t>  = 0.978</a:t>
            </a:r>
            <a:r>
              <a:rPr lang="en-US" sz="2800" i="1" baseline="30000" dirty="0" smtClean="0"/>
              <a:t> </a:t>
            </a:r>
            <a:endParaRPr kumimoji="0" lang="en-US" sz="26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1264920" y="1828800"/>
            <a:ext cx="304800" cy="457200"/>
            <a:chOff x="2448" y="3552"/>
            <a:chExt cx="288" cy="288"/>
          </a:xfrm>
        </p:grpSpPr>
        <p:sp>
          <p:nvSpPr>
            <p:cNvPr id="6" name="Line 11"/>
            <p:cNvSpPr>
              <a:spLocks noChangeShapeType="1"/>
            </p:cNvSpPr>
            <p:nvPr/>
          </p:nvSpPr>
          <p:spPr bwMode="auto">
            <a:xfrm>
              <a:off x="2448" y="369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7" name="Line 12"/>
            <p:cNvSpPr>
              <a:spLocks noChangeShapeType="1"/>
            </p:cNvSpPr>
            <p:nvPr/>
          </p:nvSpPr>
          <p:spPr bwMode="auto">
            <a:xfrm>
              <a:off x="2640" y="3696"/>
              <a:ext cx="4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8" name="Line 13"/>
            <p:cNvSpPr>
              <a:spLocks noChangeShapeType="1"/>
            </p:cNvSpPr>
            <p:nvPr/>
          </p:nvSpPr>
          <p:spPr bwMode="auto">
            <a:xfrm flipV="1">
              <a:off x="2688" y="3552"/>
              <a:ext cx="4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Line 14"/>
          <p:cNvSpPr>
            <a:spLocks noChangeShapeType="1"/>
          </p:cNvSpPr>
          <p:nvPr/>
        </p:nvSpPr>
        <p:spPr bwMode="auto">
          <a:xfrm>
            <a:off x="1569720" y="1828800"/>
            <a:ext cx="429768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Linear Regression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 = -0.989, </a:t>
            </a:r>
            <a:r>
              <a:rPr lang="en-US" i="1" dirty="0" smtClean="0"/>
              <a:t>r</a:t>
            </a:r>
            <a:r>
              <a:rPr lang="en-US" i="1" baseline="30000" dirty="0" smtClean="0"/>
              <a:t>2</a:t>
            </a:r>
            <a:r>
              <a:rPr lang="en-US" dirty="0" smtClean="0"/>
              <a:t> =</a:t>
            </a:r>
            <a:r>
              <a:rPr lang="en-US" i="1" dirty="0" smtClean="0"/>
              <a:t> </a:t>
            </a:r>
            <a:r>
              <a:rPr lang="en-US" dirty="0" smtClean="0"/>
              <a:t> 0.978, explaining 97.8% of the variance in y.</a:t>
            </a:r>
          </a:p>
        </p:txBody>
      </p:sp>
      <p:graphicFrame>
        <p:nvGraphicFramePr>
          <p:cNvPr id="4" name="Chart 3"/>
          <p:cNvGraphicFramePr/>
          <p:nvPr/>
        </p:nvGraphicFramePr>
        <p:xfrm>
          <a:off x="457200" y="2286000"/>
          <a:ext cx="8001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Regression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76219"/>
            <a:ext cx="8229600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cs typeface="Times New Roman" pitchFamily="18" charset="0"/>
              </a:rPr>
              <a:t>Widely </a:t>
            </a:r>
            <a:r>
              <a:rPr lang="en-US" sz="3200" dirty="0">
                <a:cs typeface="Times New Roman" pitchFamily="18" charset="0"/>
              </a:rPr>
              <a:t>used </a:t>
            </a:r>
            <a:r>
              <a:rPr lang="en-US" sz="3200" dirty="0" smtClean="0">
                <a:cs typeface="Times New Roman" pitchFamily="18" charset="0"/>
              </a:rPr>
              <a:t>for prediction (including forecasting and time-series data)</a:t>
            </a:r>
          </a:p>
          <a:p>
            <a:r>
              <a:rPr lang="en-US" sz="3200" dirty="0" smtClean="0">
                <a:cs typeface="Times New Roman" pitchFamily="18" charset="0"/>
              </a:rPr>
              <a:t>Also </a:t>
            </a:r>
            <a:r>
              <a:rPr lang="en-US" sz="3200" dirty="0">
                <a:cs typeface="Times New Roman" pitchFamily="18" charset="0"/>
              </a:rPr>
              <a:t>used to understand </a:t>
            </a:r>
            <a:r>
              <a:rPr lang="en-US" sz="3200" dirty="0" smtClean="0">
                <a:cs typeface="Times New Roman" pitchFamily="18" charset="0"/>
              </a:rPr>
              <a:t>how the IVs (x) </a:t>
            </a:r>
            <a:r>
              <a:rPr lang="en-US" sz="3200" dirty="0">
                <a:cs typeface="Times New Roman" pitchFamily="18" charset="0"/>
              </a:rPr>
              <a:t>are related to the </a:t>
            </a:r>
            <a:r>
              <a:rPr lang="en-US" sz="3200" dirty="0" smtClean="0">
                <a:cs typeface="Times New Roman" pitchFamily="18" charset="0"/>
              </a:rPr>
              <a:t>DVs (y) &amp; to explore these relationships</a:t>
            </a:r>
          </a:p>
          <a:p>
            <a:r>
              <a:rPr lang="en-US" sz="3200" dirty="0" smtClean="0">
                <a:cs typeface="Times New Roman" pitchFamily="18" charset="0"/>
              </a:rPr>
              <a:t>In controlled studies, can </a:t>
            </a:r>
            <a:r>
              <a:rPr lang="en-US" sz="3200" dirty="0">
                <a:cs typeface="Times New Roman" pitchFamily="18" charset="0"/>
              </a:rPr>
              <a:t>be used to infer causal </a:t>
            </a:r>
            <a:r>
              <a:rPr lang="en-US" sz="3200" dirty="0" smtClean="0">
                <a:cs typeface="Times New Roman" pitchFamily="18" charset="0"/>
              </a:rPr>
              <a:t>relationships </a:t>
            </a:r>
            <a:r>
              <a:rPr lang="en-US" sz="3200" dirty="0">
                <a:cs typeface="Times New Roman" pitchFamily="18" charset="0"/>
              </a:rPr>
              <a:t>between the </a:t>
            </a:r>
            <a:r>
              <a:rPr lang="en-US" sz="3200" dirty="0" smtClean="0">
                <a:cs typeface="Times New Roman" pitchFamily="18" charset="0"/>
              </a:rPr>
              <a:t>IVs </a:t>
            </a:r>
            <a:r>
              <a:rPr lang="en-US" sz="3200" dirty="0">
                <a:cs typeface="Times New Roman" pitchFamily="18" charset="0"/>
              </a:rPr>
              <a:t>and </a:t>
            </a:r>
            <a:r>
              <a:rPr lang="en-US" sz="3200" dirty="0" smtClean="0">
                <a:cs typeface="Times New Roman" pitchFamily="18" charset="0"/>
              </a:rPr>
              <a:t>DVs.</a:t>
            </a:r>
          </a:p>
          <a:p>
            <a:r>
              <a:rPr lang="en-US" sz="3200" dirty="0" smtClean="0">
                <a:cs typeface="Times New Roman" pitchFamily="18" charset="0"/>
              </a:rPr>
              <a:t>In addition to the </a:t>
            </a:r>
            <a:r>
              <a:rPr lang="en-US" sz="3200" i="1" dirty="0" smtClean="0">
                <a:cs typeface="Times New Roman" pitchFamily="18" charset="0"/>
              </a:rPr>
              <a:t>r</a:t>
            </a:r>
            <a:r>
              <a:rPr lang="en-US" sz="3200" dirty="0" smtClean="0">
                <a:cs typeface="Times New Roman" pitchFamily="18" charset="0"/>
              </a:rPr>
              <a:t>, r</a:t>
            </a:r>
            <a:r>
              <a:rPr lang="en-US" sz="3200" baseline="30000" dirty="0" smtClean="0">
                <a:cs typeface="Times New Roman" pitchFamily="18" charset="0"/>
              </a:rPr>
              <a:t>2</a:t>
            </a:r>
            <a:r>
              <a:rPr lang="en-US" sz="3200" dirty="0" smtClean="0">
                <a:cs typeface="Times New Roman" pitchFamily="18" charset="0"/>
              </a:rPr>
              <a:t>, &amp; </a:t>
            </a:r>
            <a:r>
              <a:rPr lang="cy-GB" sz="3200" dirty="0" smtClean="0">
                <a:cs typeface="Times New Roman" pitchFamily="18" charset="0"/>
              </a:rPr>
              <a:t>ŷ, a test of statistical significance it typically reported.</a:t>
            </a:r>
            <a:endParaRPr lang="en-US" sz="32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Regression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Type of errors that can cause problems w/ the relationships explored</a:t>
            </a:r>
          </a:p>
          <a:p>
            <a:pPr lvl="1"/>
            <a:r>
              <a:rPr lang="en-US" dirty="0" smtClean="0"/>
              <a:t>Chance </a:t>
            </a:r>
            <a:r>
              <a:rPr lang="en-US" dirty="0"/>
              <a:t>that </a:t>
            </a:r>
            <a:r>
              <a:rPr lang="en-US" dirty="0" smtClean="0"/>
              <a:t>data shows </a:t>
            </a:r>
            <a:r>
              <a:rPr lang="en-US" dirty="0"/>
              <a:t>a </a:t>
            </a:r>
            <a:r>
              <a:rPr lang="en-US" dirty="0" smtClean="0"/>
              <a:t>relationship </a:t>
            </a:r>
            <a:r>
              <a:rPr lang="en-US" dirty="0"/>
              <a:t>between </a:t>
            </a:r>
            <a:r>
              <a:rPr lang="en-US" dirty="0" smtClean="0"/>
              <a:t>2 </a:t>
            </a:r>
            <a:r>
              <a:rPr lang="en-US" dirty="0"/>
              <a:t>variables when </a:t>
            </a:r>
            <a:r>
              <a:rPr lang="en-US" dirty="0" smtClean="0"/>
              <a:t>relationship is purely coincidence</a:t>
            </a:r>
            <a:r>
              <a:rPr lang="en-US" dirty="0"/>
              <a:t>.  </a:t>
            </a:r>
            <a:endParaRPr lang="en-US" dirty="0" smtClean="0"/>
          </a:p>
          <a:p>
            <a:pPr lvl="1"/>
            <a:r>
              <a:rPr lang="en-US" dirty="0" smtClean="0"/>
              <a:t>Chance </a:t>
            </a:r>
            <a:r>
              <a:rPr lang="en-US" dirty="0"/>
              <a:t>that a </a:t>
            </a:r>
            <a:r>
              <a:rPr lang="en-US" dirty="0" smtClean="0"/>
              <a:t>relationship </a:t>
            </a:r>
            <a:r>
              <a:rPr lang="en-US" dirty="0"/>
              <a:t>that exists does not show up in </a:t>
            </a:r>
            <a:r>
              <a:rPr lang="en-US" dirty="0" smtClean="0"/>
              <a:t>the sample data</a:t>
            </a:r>
            <a:r>
              <a:rPr lang="en-US" dirty="0"/>
              <a:t>, purely </a:t>
            </a:r>
            <a:r>
              <a:rPr lang="en-US" dirty="0" smtClean="0"/>
              <a:t>b/c of </a:t>
            </a:r>
            <a:r>
              <a:rPr lang="en-US" dirty="0"/>
              <a:t>unlucky </a:t>
            </a:r>
            <a:r>
              <a:rPr lang="en-US" dirty="0" smtClean="0"/>
              <a:t>randomly </a:t>
            </a:r>
            <a:r>
              <a:rPr lang="en-US" dirty="0"/>
              <a:t>selecting </a:t>
            </a:r>
            <a:r>
              <a:rPr lang="en-US" dirty="0" smtClean="0"/>
              <a:t>the </a:t>
            </a:r>
            <a:r>
              <a:rPr lang="en-US" dirty="0"/>
              <a:t>data points. 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Residuals &amp; Residuals Error</a:t>
            </a:r>
            <a:endParaRPr lang="en-US" i="1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Errors</a:t>
            </a:r>
          </a:p>
          <a:p>
            <a:pPr lvl="1"/>
            <a:r>
              <a:rPr lang="en-US" dirty="0" smtClean="0"/>
              <a:t>The difference between the observed (actual, y) value and the predicted (</a:t>
            </a:r>
            <a:r>
              <a:rPr lang="cy-GB" dirty="0" smtClean="0"/>
              <a:t>ŷ) value</a:t>
            </a:r>
            <a:endParaRPr lang="en-US" dirty="0" smtClean="0"/>
          </a:p>
          <a:p>
            <a:r>
              <a:rPr lang="en-US" dirty="0" smtClean="0"/>
              <a:t>Residual Error</a:t>
            </a:r>
          </a:p>
          <a:p>
            <a:pPr lvl="1"/>
            <a:r>
              <a:rPr lang="en-US" dirty="0" smtClean="0"/>
              <a:t>Residual = (observed – predicted)</a:t>
            </a:r>
          </a:p>
          <a:p>
            <a:pPr lvl="1"/>
            <a:r>
              <a:rPr lang="en-US" dirty="0" smtClean="0"/>
              <a:t>Residual = (y – </a:t>
            </a:r>
            <a:r>
              <a:rPr lang="cy-GB" dirty="0" smtClean="0"/>
              <a:t>ŷ</a:t>
            </a:r>
            <a:r>
              <a:rPr lang="en-US" dirty="0" smtClean="0"/>
              <a:t>)</a:t>
            </a:r>
            <a:endParaRPr lang="en-US" i="1" dirty="0" smtClean="0"/>
          </a:p>
          <a:p>
            <a:pPr lvl="1"/>
            <a:r>
              <a:rPr lang="en-US" dirty="0" smtClean="0"/>
              <a:t>When plotted, the residuals should resemble either a linear plot (if the model is linear) or a non-linear plot (if the model is non-linear)</a:t>
            </a:r>
          </a:p>
          <a:p>
            <a:pPr lvl="2"/>
            <a:r>
              <a:rPr lang="en-US" dirty="0" smtClean="0"/>
              <a:t>If the two do not match, then the model (variables included) should be adjusted 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Regression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p – values (p) are statistical values, typically reported to show the “statistical significance” of other values</a:t>
            </a:r>
          </a:p>
          <a:p>
            <a:pPr lvl="1"/>
            <a:r>
              <a:rPr lang="en-US" dirty="0" smtClean="0"/>
              <a:t>The probability </a:t>
            </a:r>
            <a:r>
              <a:rPr lang="en-US" dirty="0"/>
              <a:t>that the observed </a:t>
            </a:r>
            <a:r>
              <a:rPr lang="en-US" dirty="0" smtClean="0"/>
              <a:t>relationship </a:t>
            </a:r>
            <a:r>
              <a:rPr lang="en-US" dirty="0"/>
              <a:t>(e.g., between variables</a:t>
            </a:r>
            <a:r>
              <a:rPr lang="en-US" dirty="0" smtClean="0"/>
              <a:t>) </a:t>
            </a:r>
            <a:r>
              <a:rPr lang="en-US" dirty="0"/>
              <a:t>in a sample occurred by pure chance</a:t>
            </a:r>
            <a:endParaRPr lang="en-US" dirty="0" smtClean="0"/>
          </a:p>
          <a:p>
            <a:pPr lvl="1"/>
            <a:r>
              <a:rPr lang="en-US" dirty="0" smtClean="0"/>
              <a:t>Or </a:t>
            </a:r>
            <a:r>
              <a:rPr lang="en-US" dirty="0"/>
              <a:t>that in the population from which the sample was drawn, no such </a:t>
            </a:r>
            <a:r>
              <a:rPr lang="en-US" dirty="0" smtClean="0"/>
              <a:t>relationship actually exists.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Regression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 – values</a:t>
            </a:r>
          </a:p>
          <a:p>
            <a:pPr lvl="1"/>
            <a:r>
              <a:rPr lang="en-US" dirty="0" smtClean="0"/>
              <a:t>Results said </a:t>
            </a:r>
            <a:r>
              <a:rPr lang="en-US" dirty="0"/>
              <a:t>to be statistically significant when the </a:t>
            </a:r>
            <a:r>
              <a:rPr lang="en-US" dirty="0" smtClean="0"/>
              <a:t>p </a:t>
            </a:r>
            <a:r>
              <a:rPr lang="en-US" dirty="0"/>
              <a:t>is less than a preset threshold </a:t>
            </a:r>
            <a:r>
              <a:rPr lang="en-US" dirty="0" smtClean="0"/>
              <a:t>value (alpha </a:t>
            </a:r>
            <a:r>
              <a:rPr lang="el-GR" dirty="0" smtClean="0"/>
              <a:t>α</a:t>
            </a:r>
            <a:r>
              <a:rPr lang="en-US" dirty="0" smtClean="0"/>
              <a:t>)</a:t>
            </a:r>
          </a:p>
          <a:p>
            <a:pPr lvl="2"/>
            <a:r>
              <a:rPr lang="en-US" sz="2600" dirty="0" smtClean="0"/>
              <a:t>Typically </a:t>
            </a:r>
            <a:r>
              <a:rPr lang="el-GR" sz="2800" dirty="0" smtClean="0"/>
              <a:t>α</a:t>
            </a:r>
            <a:r>
              <a:rPr lang="en-US" sz="2800" dirty="0" smtClean="0"/>
              <a:t> = </a:t>
            </a:r>
            <a:r>
              <a:rPr lang="en-US" sz="2600" dirty="0" smtClean="0"/>
              <a:t>.05, .01, .005, or .001</a:t>
            </a:r>
          </a:p>
          <a:p>
            <a:pPr lvl="3"/>
            <a:r>
              <a:rPr lang="en-US" sz="2600" dirty="0" smtClean="0"/>
              <a:t>Represents  a 5% , 1%, .5%, or .1%</a:t>
            </a:r>
            <a:endParaRPr lang="en-US" sz="2600" dirty="0"/>
          </a:p>
          <a:p>
            <a:pPr lvl="1"/>
            <a:r>
              <a:rPr lang="en-US" dirty="0" smtClean="0"/>
              <a:t> want the p value to be = to or lower than the threshold  (p &lt; </a:t>
            </a:r>
            <a:r>
              <a:rPr lang="el-GR" dirty="0" smtClean="0"/>
              <a:t>α</a:t>
            </a:r>
            <a:r>
              <a:rPr lang="en-US" dirty="0"/>
              <a:t>  </a:t>
            </a:r>
            <a:r>
              <a:rPr lang="en-US" dirty="0" smtClean="0"/>
              <a:t> or p ≤ </a:t>
            </a:r>
            <a:r>
              <a:rPr lang="el-GR" dirty="0" smtClean="0"/>
              <a:t>α</a:t>
            </a:r>
            <a:r>
              <a:rPr lang="en-US" dirty="0" smtClean="0"/>
              <a:t>)</a:t>
            </a:r>
          </a:p>
          <a:p>
            <a:pPr lvl="2"/>
            <a:r>
              <a:rPr lang="en-US" sz="2600" dirty="0" smtClean="0"/>
              <a:t> p ≤ .05, p &lt; .01, p &lt; .001 </a:t>
            </a:r>
          </a:p>
          <a:p>
            <a:pPr lvl="1"/>
            <a:r>
              <a:rPr lang="en-US" dirty="0" smtClean="0"/>
              <a:t>Typically calculated and reported with the </a:t>
            </a:r>
            <a:r>
              <a:rPr lang="en-US" i="1" dirty="0" smtClean="0"/>
              <a:t>r</a:t>
            </a:r>
            <a:r>
              <a:rPr lang="en-US" dirty="0" smtClean="0"/>
              <a:t> value (</a:t>
            </a:r>
            <a:r>
              <a:rPr lang="en-US" i="1" dirty="0" smtClean="0"/>
              <a:t>r</a:t>
            </a:r>
            <a:r>
              <a:rPr lang="en-US" dirty="0" smtClean="0"/>
              <a:t> = 0.61, p &lt; 0.01)</a:t>
            </a:r>
          </a:p>
          <a:p>
            <a:pPr lvl="1"/>
            <a:r>
              <a:rPr lang="en-US" dirty="0" smtClean="0"/>
              <a:t>Relationships w/ p over .05 (p &gt; .05) are typically not viewed as being statistically significant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Regression Line</a:t>
            </a:r>
            <a:endParaRPr lang="en-US" sz="4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648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regression line (prediction line)</a:t>
            </a:r>
          </a:p>
          <a:p>
            <a:pPr>
              <a:buNone/>
            </a:pPr>
            <a:r>
              <a:rPr lang="en-US" sz="3200" dirty="0"/>
              <a:t> </a:t>
            </a:r>
            <a:r>
              <a:rPr lang="en-US" sz="3200" dirty="0" smtClean="0"/>
              <a:t>		</a:t>
            </a:r>
            <a:r>
              <a:rPr lang="cy-GB" dirty="0" smtClean="0"/>
              <a:t>ŷ</a:t>
            </a:r>
            <a:r>
              <a:rPr lang="en-US" sz="3200" dirty="0" smtClean="0"/>
              <a:t> = a + </a:t>
            </a:r>
            <a:r>
              <a:rPr lang="en-US" sz="3200" dirty="0" err="1" smtClean="0"/>
              <a:t>bx</a:t>
            </a:r>
            <a:endParaRPr lang="en-US" sz="3200" dirty="0" smtClean="0"/>
          </a:p>
          <a:p>
            <a:endParaRPr lang="en-US" i="1" dirty="0" smtClean="0"/>
          </a:p>
          <a:p>
            <a:r>
              <a:rPr lang="en-US" i="1" dirty="0" smtClean="0"/>
              <a:t> </a:t>
            </a:r>
            <a:r>
              <a:rPr lang="en-US" dirty="0" smtClean="0"/>
              <a:t>b =   </a:t>
            </a:r>
            <a:r>
              <a:rPr lang="en-US" u="sng" dirty="0" err="1" smtClean="0"/>
              <a:t>Σxy</a:t>
            </a:r>
            <a:r>
              <a:rPr lang="en-US" u="sng" dirty="0" smtClean="0"/>
              <a:t> – [(</a:t>
            </a:r>
            <a:r>
              <a:rPr lang="en-US" u="sng" dirty="0" err="1" smtClean="0"/>
              <a:t>Σx</a:t>
            </a:r>
            <a:r>
              <a:rPr lang="en-US" u="sng" dirty="0" smtClean="0"/>
              <a:t>)(</a:t>
            </a:r>
            <a:r>
              <a:rPr lang="en-US" u="sng" dirty="0" err="1" smtClean="0"/>
              <a:t>Σy</a:t>
            </a:r>
            <a:r>
              <a:rPr lang="en-US" u="sng" dirty="0" smtClean="0"/>
              <a:t>)/n]	</a:t>
            </a:r>
          </a:p>
          <a:p>
            <a:pPr>
              <a:buNone/>
            </a:pPr>
            <a:r>
              <a:rPr lang="en-US" i="1" dirty="0" smtClean="0"/>
              <a:t>		      </a:t>
            </a:r>
            <a:r>
              <a:rPr lang="en-US" dirty="0" smtClean="0"/>
              <a:t>Σx</a:t>
            </a:r>
            <a:r>
              <a:rPr lang="en-US" baseline="30000" dirty="0" smtClean="0"/>
              <a:t>2</a:t>
            </a:r>
            <a:r>
              <a:rPr lang="en-US" dirty="0" smtClean="0"/>
              <a:t> – [(</a:t>
            </a:r>
            <a:r>
              <a:rPr lang="en-US" dirty="0" err="1" smtClean="0"/>
              <a:t>Σx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  <a:r>
              <a:rPr lang="en-US" dirty="0" smtClean="0"/>
              <a:t> /n]</a:t>
            </a:r>
          </a:p>
          <a:p>
            <a:endParaRPr lang="en-US" dirty="0" smtClean="0"/>
          </a:p>
          <a:p>
            <a:r>
              <a:rPr lang="en-US" dirty="0" smtClean="0"/>
              <a:t>a = M</a:t>
            </a:r>
            <a:r>
              <a:rPr lang="en-US" baseline="-25000" dirty="0" smtClean="0"/>
              <a:t>y</a:t>
            </a:r>
            <a:r>
              <a:rPr lang="en-US" dirty="0" smtClean="0"/>
              <a:t> – </a:t>
            </a:r>
            <a:r>
              <a:rPr lang="en-US" dirty="0" err="1" smtClean="0"/>
              <a:t>bM</a:t>
            </a:r>
            <a:r>
              <a:rPr lang="en-US" baseline="-25000" dirty="0" err="1" smtClean="0"/>
              <a:t>x</a:t>
            </a:r>
            <a:r>
              <a:rPr lang="en-US" baseline="30000" dirty="0" smtClean="0"/>
              <a:t>                  </a:t>
            </a:r>
            <a:r>
              <a:rPr lang="en-US" dirty="0" smtClean="0"/>
              <a:t>M</a:t>
            </a:r>
            <a:r>
              <a:rPr lang="en-US" baseline="-25000" dirty="0" smtClean="0"/>
              <a:t>y</a:t>
            </a:r>
            <a:r>
              <a:rPr lang="en-US" dirty="0" smtClean="0"/>
              <a:t> = mean of scores of y</a:t>
            </a:r>
          </a:p>
          <a:p>
            <a:pPr lvl="1">
              <a:buNone/>
            </a:pPr>
            <a:r>
              <a:rPr lang="en-US" sz="3200" dirty="0" smtClean="0"/>
              <a:t>				        b = slope just computed</a:t>
            </a:r>
          </a:p>
          <a:p>
            <a:pPr lvl="1">
              <a:buNone/>
            </a:pPr>
            <a:r>
              <a:rPr lang="en-US" sz="3200" dirty="0" smtClean="0"/>
              <a:t>				        </a:t>
            </a:r>
            <a:r>
              <a:rPr lang="en-US" sz="3200" dirty="0" err="1" smtClean="0"/>
              <a:t>M</a:t>
            </a:r>
            <a:r>
              <a:rPr lang="en-US" sz="3200" baseline="-25000" dirty="0" err="1" smtClean="0"/>
              <a:t>x</a:t>
            </a:r>
            <a:r>
              <a:rPr lang="en-US" sz="3200" dirty="0" smtClean="0"/>
              <a:t> = mean of scores of x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le 25"/>
          <p:cNvGraphicFramePr>
            <a:graphicFrameLocks noGrp="1"/>
          </p:cNvGraphicFramePr>
          <p:nvPr/>
        </p:nvGraphicFramePr>
        <p:xfrm>
          <a:off x="685800" y="2057400"/>
          <a:ext cx="6096000" cy="3918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</a:t>
                      </a:r>
                      <a:r>
                        <a:rPr lang="en-US" baseline="30000" dirty="0" smtClean="0"/>
                        <a:t>2</a:t>
                      </a:r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r>
                        <a:rPr lang="en-US" sz="1800" u="none" dirty="0" smtClean="0"/>
                        <a:t>Σx =  25</a:t>
                      </a:r>
                      <a:endParaRPr lang="en-US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dirty="0" smtClean="0"/>
                        <a:t>Σy = 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dirty="0" err="1" smtClean="0"/>
                        <a:t>Σxy</a:t>
                      </a:r>
                      <a:r>
                        <a:rPr lang="en-US" sz="1800" u="none" dirty="0" smtClean="0"/>
                        <a:t> = -5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dirty="0" smtClean="0"/>
                        <a:t>Σ</a:t>
                      </a:r>
                      <a:r>
                        <a:rPr lang="en-US" dirty="0" smtClean="0"/>
                        <a:t>x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sz="1800" u="none" dirty="0" smtClean="0"/>
                        <a:t>= 147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dirty="0" smtClean="0"/>
                        <a:t>Σ</a:t>
                      </a:r>
                      <a:r>
                        <a:rPr lang="en-US" dirty="0" smtClean="0"/>
                        <a:t>y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sz="1800" u="none" dirty="0" smtClean="0"/>
                        <a:t> = 71</a:t>
                      </a:r>
                      <a:endParaRPr lang="en-US" dirty="0"/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r>
                        <a:rPr lang="en-US" u="none" dirty="0" smtClean="0"/>
                        <a:t>M = 3.57</a:t>
                      </a:r>
                      <a:endParaRPr lang="en-US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 = 1.86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/>
        </p:nvGraphicFramePr>
        <p:xfrm>
          <a:off x="304800" y="457200"/>
          <a:ext cx="6299200" cy="74676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787400"/>
                <a:gridCol w="787400"/>
                <a:gridCol w="787400"/>
                <a:gridCol w="787400"/>
                <a:gridCol w="787400"/>
                <a:gridCol w="787400"/>
                <a:gridCol w="787400"/>
                <a:gridCol w="78740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6858000" y="6096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 = 7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Regression Line</a:t>
            </a:r>
            <a:endParaRPr lang="en-US" sz="4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962400"/>
          </a:xfrm>
        </p:spPr>
        <p:txBody>
          <a:bodyPr>
            <a:normAutofit fontScale="85000" lnSpcReduction="20000"/>
          </a:bodyPr>
          <a:lstStyle/>
          <a:p>
            <a:r>
              <a:rPr lang="en-US" i="1" dirty="0" smtClean="0"/>
              <a:t> </a:t>
            </a:r>
            <a:r>
              <a:rPr lang="en-US" dirty="0" smtClean="0"/>
              <a:t>b =   </a:t>
            </a:r>
            <a:r>
              <a:rPr lang="en-US" u="sng" dirty="0" smtClean="0"/>
              <a:t>-5 – [(25)(13)/7]</a:t>
            </a:r>
          </a:p>
          <a:p>
            <a:pPr>
              <a:buNone/>
            </a:pPr>
            <a:r>
              <a:rPr lang="en-US" i="1" dirty="0" smtClean="0"/>
              <a:t>		      </a:t>
            </a:r>
            <a:r>
              <a:rPr lang="en-US" dirty="0" smtClean="0"/>
              <a:t>147 – [(25)</a:t>
            </a:r>
            <a:r>
              <a:rPr lang="en-US" baseline="30000" dirty="0" smtClean="0"/>
              <a:t>2</a:t>
            </a:r>
            <a:r>
              <a:rPr lang="en-US" dirty="0" smtClean="0"/>
              <a:t> /7]</a:t>
            </a:r>
          </a:p>
          <a:p>
            <a:pPr>
              <a:buNone/>
            </a:pPr>
            <a:endParaRPr lang="en-US" dirty="0" smtClean="0"/>
          </a:p>
          <a:p>
            <a:r>
              <a:rPr lang="en-US" i="1" dirty="0" smtClean="0"/>
              <a:t> </a:t>
            </a:r>
            <a:r>
              <a:rPr lang="en-US" dirty="0" smtClean="0"/>
              <a:t>b =   </a:t>
            </a:r>
            <a:r>
              <a:rPr lang="en-US" u="sng" dirty="0" smtClean="0"/>
              <a:t>-5 – [325/7] 	</a:t>
            </a:r>
          </a:p>
          <a:p>
            <a:pPr>
              <a:buNone/>
            </a:pPr>
            <a:r>
              <a:rPr lang="en-US" i="1" dirty="0" smtClean="0"/>
              <a:t>		     </a:t>
            </a:r>
            <a:r>
              <a:rPr lang="en-US" dirty="0" smtClean="0"/>
              <a:t>147 – [625 /7]</a:t>
            </a:r>
          </a:p>
          <a:p>
            <a:pPr>
              <a:buNone/>
            </a:pPr>
            <a:endParaRPr lang="en-US" dirty="0" smtClean="0"/>
          </a:p>
          <a:p>
            <a:r>
              <a:rPr lang="en-US" i="1" dirty="0" smtClean="0"/>
              <a:t> </a:t>
            </a:r>
            <a:r>
              <a:rPr lang="en-US" dirty="0" smtClean="0"/>
              <a:t>b =   </a:t>
            </a:r>
            <a:r>
              <a:rPr lang="en-US" u="sng" dirty="0" smtClean="0"/>
              <a:t>-5 – 46.43 	 </a:t>
            </a:r>
            <a:r>
              <a:rPr lang="en-US" dirty="0" smtClean="0"/>
              <a:t>  =   </a:t>
            </a:r>
            <a:r>
              <a:rPr lang="en-US" u="sng" dirty="0" smtClean="0"/>
              <a:t>-51.43 </a:t>
            </a:r>
            <a:r>
              <a:rPr lang="en-US" dirty="0" smtClean="0"/>
              <a:t>   =   -0.89</a:t>
            </a:r>
          </a:p>
          <a:p>
            <a:pPr>
              <a:buNone/>
            </a:pPr>
            <a:r>
              <a:rPr lang="en-US" i="1" dirty="0" smtClean="0"/>
              <a:t>		   </a:t>
            </a:r>
            <a:r>
              <a:rPr lang="en-US" dirty="0" smtClean="0"/>
              <a:t>147 – 89.29        57.71</a:t>
            </a:r>
          </a:p>
          <a:p>
            <a:pPr lvl="1">
              <a:buNone/>
            </a:pPr>
            <a:r>
              <a:rPr lang="en-US" sz="3200" dirty="0" smtClean="0"/>
              <a:t>				</a:t>
            </a:r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5800" y="990600"/>
          <a:ext cx="6096000" cy="1175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</a:t>
                      </a:r>
                      <a:r>
                        <a:rPr lang="en-US" baseline="30000" dirty="0" smtClean="0"/>
                        <a:t>2</a:t>
                      </a:r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r>
                        <a:rPr lang="en-US" sz="1800" u="none" dirty="0" smtClean="0"/>
                        <a:t>Σx =  25</a:t>
                      </a:r>
                      <a:endParaRPr lang="en-US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dirty="0" smtClean="0"/>
                        <a:t>Σy = 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dirty="0" err="1" smtClean="0"/>
                        <a:t>Σxy</a:t>
                      </a:r>
                      <a:r>
                        <a:rPr lang="en-US" sz="1800" u="none" dirty="0" smtClean="0"/>
                        <a:t> = -5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dirty="0" smtClean="0"/>
                        <a:t>Σ</a:t>
                      </a:r>
                      <a:r>
                        <a:rPr lang="en-US" dirty="0" smtClean="0"/>
                        <a:t>x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sz="1800" u="none" dirty="0" smtClean="0"/>
                        <a:t>= 147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dirty="0" smtClean="0"/>
                        <a:t>Σ</a:t>
                      </a:r>
                      <a:r>
                        <a:rPr lang="en-US" dirty="0" smtClean="0"/>
                        <a:t>y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sz="1800" u="none" dirty="0" smtClean="0"/>
                        <a:t> = 71</a:t>
                      </a:r>
                      <a:endParaRPr lang="en-US" dirty="0"/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r>
                        <a:rPr lang="en-US" u="none" dirty="0" smtClean="0"/>
                        <a:t>M = 3.57</a:t>
                      </a:r>
                      <a:endParaRPr lang="en-US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 = 1.86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Regression Line</a:t>
            </a:r>
            <a:endParaRPr lang="en-US" sz="4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962400"/>
          </a:xfrm>
        </p:spPr>
        <p:txBody>
          <a:bodyPr>
            <a:normAutofit fontScale="85000" lnSpcReduction="20000"/>
          </a:bodyPr>
          <a:lstStyle/>
          <a:p>
            <a:r>
              <a:rPr lang="en-US" i="1" dirty="0" smtClean="0"/>
              <a:t> </a:t>
            </a:r>
            <a:r>
              <a:rPr lang="en-US" dirty="0" smtClean="0"/>
              <a:t>b =   </a:t>
            </a:r>
            <a:r>
              <a:rPr lang="en-US" u="sng" dirty="0" smtClean="0"/>
              <a:t>-5 – [(25)(13)/7]</a:t>
            </a:r>
          </a:p>
          <a:p>
            <a:pPr>
              <a:buNone/>
            </a:pPr>
            <a:r>
              <a:rPr lang="en-US" i="1" dirty="0" smtClean="0"/>
              <a:t>		      </a:t>
            </a:r>
            <a:r>
              <a:rPr lang="en-US" dirty="0" smtClean="0"/>
              <a:t>147 – [(25)</a:t>
            </a:r>
            <a:r>
              <a:rPr lang="en-US" baseline="30000" dirty="0" smtClean="0"/>
              <a:t>2</a:t>
            </a:r>
            <a:r>
              <a:rPr lang="en-US" dirty="0" smtClean="0"/>
              <a:t> /7]</a:t>
            </a:r>
          </a:p>
          <a:p>
            <a:pPr>
              <a:buNone/>
            </a:pPr>
            <a:endParaRPr lang="en-US" dirty="0" smtClean="0"/>
          </a:p>
          <a:p>
            <a:r>
              <a:rPr lang="en-US" i="1" dirty="0" smtClean="0"/>
              <a:t> </a:t>
            </a:r>
            <a:r>
              <a:rPr lang="en-US" dirty="0" smtClean="0"/>
              <a:t>b =   </a:t>
            </a:r>
            <a:r>
              <a:rPr lang="en-US" u="sng" dirty="0" smtClean="0"/>
              <a:t>-5 – [325/7] 	</a:t>
            </a:r>
          </a:p>
          <a:p>
            <a:pPr>
              <a:buNone/>
            </a:pPr>
            <a:r>
              <a:rPr lang="en-US" i="1" dirty="0" smtClean="0"/>
              <a:t>		     </a:t>
            </a:r>
            <a:r>
              <a:rPr lang="en-US" dirty="0" smtClean="0"/>
              <a:t>147 – [625 /7]</a:t>
            </a:r>
          </a:p>
          <a:p>
            <a:pPr>
              <a:buNone/>
            </a:pPr>
            <a:endParaRPr lang="en-US" dirty="0" smtClean="0"/>
          </a:p>
          <a:p>
            <a:r>
              <a:rPr lang="en-US" i="1" dirty="0" smtClean="0"/>
              <a:t> </a:t>
            </a:r>
            <a:r>
              <a:rPr lang="en-US" dirty="0" smtClean="0"/>
              <a:t>b =   </a:t>
            </a:r>
            <a:r>
              <a:rPr lang="en-US" u="sng" dirty="0" smtClean="0"/>
              <a:t>-5 – 46.43 	 </a:t>
            </a:r>
            <a:r>
              <a:rPr lang="en-US" dirty="0" smtClean="0"/>
              <a:t>  =   </a:t>
            </a:r>
            <a:r>
              <a:rPr lang="en-US" u="sng" dirty="0" smtClean="0"/>
              <a:t>-51.43 </a:t>
            </a:r>
            <a:r>
              <a:rPr lang="en-US" dirty="0" smtClean="0"/>
              <a:t>   =   -0.89</a:t>
            </a:r>
          </a:p>
          <a:p>
            <a:pPr>
              <a:buNone/>
            </a:pPr>
            <a:r>
              <a:rPr lang="en-US" i="1" dirty="0" smtClean="0"/>
              <a:t>		   </a:t>
            </a:r>
            <a:r>
              <a:rPr lang="en-US" dirty="0" smtClean="0"/>
              <a:t>147 – 89.29        57.71</a:t>
            </a:r>
          </a:p>
          <a:p>
            <a:pPr lvl="1">
              <a:buNone/>
            </a:pPr>
            <a:r>
              <a:rPr lang="en-US" sz="3200" dirty="0" smtClean="0"/>
              <a:t>				</a:t>
            </a:r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5800" y="990600"/>
          <a:ext cx="6096000" cy="1175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</a:t>
                      </a:r>
                      <a:r>
                        <a:rPr lang="en-US" baseline="30000" dirty="0" smtClean="0"/>
                        <a:t>2</a:t>
                      </a:r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r>
                        <a:rPr lang="en-US" sz="1800" u="none" dirty="0" smtClean="0"/>
                        <a:t>Σx =  25</a:t>
                      </a:r>
                      <a:endParaRPr lang="en-US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dirty="0" smtClean="0"/>
                        <a:t>Σy = 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dirty="0" err="1" smtClean="0"/>
                        <a:t>Σxy</a:t>
                      </a:r>
                      <a:r>
                        <a:rPr lang="en-US" sz="1800" u="none" dirty="0" smtClean="0"/>
                        <a:t> = -5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dirty="0" smtClean="0"/>
                        <a:t>Σ</a:t>
                      </a:r>
                      <a:r>
                        <a:rPr lang="en-US" dirty="0" smtClean="0"/>
                        <a:t>x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sz="1800" u="none" dirty="0" smtClean="0"/>
                        <a:t>= 147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dirty="0" smtClean="0"/>
                        <a:t>Σ</a:t>
                      </a:r>
                      <a:r>
                        <a:rPr lang="en-US" dirty="0" smtClean="0"/>
                        <a:t>y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sz="1800" u="none" dirty="0" smtClean="0"/>
                        <a:t> = 71</a:t>
                      </a:r>
                      <a:endParaRPr lang="en-US" dirty="0"/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r>
                        <a:rPr lang="en-US" u="none" dirty="0" smtClean="0"/>
                        <a:t>M = 3.57</a:t>
                      </a:r>
                      <a:endParaRPr lang="en-US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 = 1.86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Regression Line</a:t>
            </a:r>
            <a:endParaRPr lang="en-US" sz="4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733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a = 1.86 – -0.89(3.57)</a:t>
            </a:r>
          </a:p>
          <a:p>
            <a:r>
              <a:rPr lang="en-US" dirty="0" smtClean="0"/>
              <a:t>a = 1.86 – -3.18</a:t>
            </a:r>
          </a:p>
          <a:p>
            <a:r>
              <a:rPr lang="en-US" dirty="0" smtClean="0"/>
              <a:t>a = 5.04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990600"/>
          <a:ext cx="6096000" cy="1175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91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</a:t>
                      </a:r>
                      <a:r>
                        <a:rPr lang="en-US" baseline="30000" dirty="0" smtClean="0"/>
                        <a:t>2</a:t>
                      </a:r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r>
                        <a:rPr lang="en-US" sz="1800" u="none" dirty="0" smtClean="0"/>
                        <a:t>Σx =  25</a:t>
                      </a:r>
                      <a:endParaRPr lang="en-US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dirty="0" smtClean="0"/>
                        <a:t>Σy = 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dirty="0" err="1" smtClean="0"/>
                        <a:t>Σxy</a:t>
                      </a:r>
                      <a:r>
                        <a:rPr lang="en-US" sz="1800" u="none" dirty="0" smtClean="0"/>
                        <a:t> = -5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dirty="0" smtClean="0"/>
                        <a:t>Σ</a:t>
                      </a:r>
                      <a:r>
                        <a:rPr lang="en-US" dirty="0" smtClean="0"/>
                        <a:t>x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sz="1800" u="none" dirty="0" smtClean="0"/>
                        <a:t>= 147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dirty="0" smtClean="0"/>
                        <a:t>Σ</a:t>
                      </a:r>
                      <a:r>
                        <a:rPr lang="en-US" dirty="0" smtClean="0"/>
                        <a:t>y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sz="1800" u="none" dirty="0" smtClean="0"/>
                        <a:t> = 71</a:t>
                      </a:r>
                      <a:endParaRPr lang="en-US" dirty="0"/>
                    </a:p>
                  </a:txBody>
                  <a:tcPr/>
                </a:tc>
              </a:tr>
              <a:tr h="391886">
                <a:tc>
                  <a:txBody>
                    <a:bodyPr/>
                    <a:lstStyle/>
                    <a:p>
                      <a:r>
                        <a:rPr lang="en-US" u="none" dirty="0" smtClean="0"/>
                        <a:t>M = 3.57</a:t>
                      </a:r>
                      <a:endParaRPr lang="en-US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 = 1.86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r>
                        <a:rPr lang="en-US" baseline="0" dirty="0" smtClean="0"/>
                        <a:t> = -0.89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Regression Line</a:t>
            </a:r>
            <a:endParaRPr lang="en-US" sz="4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267200"/>
          </a:xfrm>
        </p:spPr>
        <p:txBody>
          <a:bodyPr>
            <a:normAutofit/>
          </a:bodyPr>
          <a:lstStyle/>
          <a:p>
            <a:r>
              <a:rPr lang="en-US" dirty="0" smtClean="0"/>
              <a:t>regression line (prediction line)</a:t>
            </a:r>
          </a:p>
          <a:p>
            <a:pPr>
              <a:buNone/>
            </a:pPr>
            <a:r>
              <a:rPr lang="en-US" sz="3200" dirty="0"/>
              <a:t> </a:t>
            </a:r>
            <a:r>
              <a:rPr lang="en-US" sz="3200" dirty="0" smtClean="0"/>
              <a:t>         </a:t>
            </a:r>
            <a:r>
              <a:rPr lang="cy-GB" sz="3200" dirty="0" smtClean="0"/>
              <a:t>ŷ</a:t>
            </a:r>
            <a:r>
              <a:rPr lang="en-US" sz="3200" dirty="0" smtClean="0"/>
              <a:t> = </a:t>
            </a:r>
            <a:r>
              <a:rPr lang="en-US" dirty="0" smtClean="0"/>
              <a:t>a</a:t>
            </a:r>
            <a:r>
              <a:rPr lang="en-US" sz="3200" dirty="0" smtClean="0"/>
              <a:t> + </a:t>
            </a:r>
            <a:r>
              <a:rPr lang="en-US" sz="3200" dirty="0" err="1" smtClean="0"/>
              <a:t>bx</a:t>
            </a:r>
            <a:endParaRPr lang="en-US" sz="3200" dirty="0" smtClean="0"/>
          </a:p>
          <a:p>
            <a:r>
              <a:rPr lang="en-US" i="1" dirty="0" smtClean="0"/>
              <a:t> </a:t>
            </a:r>
            <a:r>
              <a:rPr lang="en-US" dirty="0" smtClean="0"/>
              <a:t>  a = 5.04</a:t>
            </a:r>
          </a:p>
          <a:p>
            <a:r>
              <a:rPr lang="en-US" dirty="0" smtClean="0"/>
              <a:t>   b =  - 0.89</a:t>
            </a:r>
          </a:p>
          <a:p>
            <a:r>
              <a:rPr lang="en-US" dirty="0" smtClean="0"/>
              <a:t>The best line of fit for the data is </a:t>
            </a:r>
          </a:p>
          <a:p>
            <a:pPr lvl="1"/>
            <a:r>
              <a:rPr lang="en-US" dirty="0" smtClean="0"/>
              <a:t> </a:t>
            </a:r>
            <a:r>
              <a:rPr lang="cy-GB" dirty="0" smtClean="0"/>
              <a:t>ŷ</a:t>
            </a:r>
            <a:r>
              <a:rPr lang="en-US" dirty="0" smtClean="0"/>
              <a:t> = 5.04 + -0.89x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Regression Line of Fit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Line of fit is plotted on a scatter plot</a:t>
            </a:r>
          </a:p>
          <a:p>
            <a:endParaRPr lang="en-US" i="1" dirty="0" smtClean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="" xmlns:p14="http://schemas.microsoft.com/office/powerpoint/2010/main" val="2829533519"/>
              </p:ext>
            </p:extLst>
          </p:nvPr>
        </p:nvGraphicFramePr>
        <p:xfrm>
          <a:off x="457200" y="2286000"/>
          <a:ext cx="8001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Coefficient of Determination </a:t>
            </a:r>
            <a:r>
              <a:rPr lang="en-US" i="1" dirty="0" smtClean="0"/>
              <a:t>r</a:t>
            </a:r>
            <a:r>
              <a:rPr lang="en-US" i="1" baseline="30000" dirty="0" smtClean="0"/>
              <a:t>2</a:t>
            </a:r>
            <a:endParaRPr lang="en-US" i="1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Measures the proportion of the variability of the DV (y) is explained by IV (x)</a:t>
            </a:r>
          </a:p>
          <a:p>
            <a:r>
              <a:rPr lang="en-US" dirty="0" smtClean="0"/>
              <a:t>Basic Properties</a:t>
            </a:r>
          </a:p>
          <a:p>
            <a:pPr lvl="1"/>
            <a:r>
              <a:rPr lang="en-US" dirty="0" smtClean="0"/>
              <a:t>Obtained by squaring the value of </a:t>
            </a:r>
            <a:r>
              <a:rPr lang="en-US" i="1" dirty="0" smtClean="0"/>
              <a:t>r</a:t>
            </a:r>
          </a:p>
          <a:p>
            <a:pPr lvl="1"/>
            <a:r>
              <a:rPr lang="en-US" dirty="0" smtClean="0"/>
              <a:t>Values range from 0.00 to 1.00 or 0% - 100%</a:t>
            </a:r>
          </a:p>
          <a:p>
            <a:pPr lvl="1"/>
            <a:r>
              <a:rPr lang="en-US" dirty="0" smtClean="0"/>
              <a:t>0.00 ≤</a:t>
            </a:r>
            <a:r>
              <a:rPr lang="en-US" i="1" dirty="0" smtClean="0"/>
              <a:t> r</a:t>
            </a:r>
            <a:r>
              <a:rPr lang="en-US" i="1" baseline="30000" dirty="0" smtClean="0"/>
              <a:t>2</a:t>
            </a:r>
            <a:r>
              <a:rPr lang="en-US" dirty="0" smtClean="0"/>
              <a:t> ≤</a:t>
            </a:r>
            <a:r>
              <a:rPr lang="en-US" i="1" baseline="30000" dirty="0" smtClean="0"/>
              <a:t> </a:t>
            </a:r>
            <a:r>
              <a:rPr lang="en-US" dirty="0" smtClean="0"/>
              <a:t>1.00  or   0% ≤</a:t>
            </a:r>
            <a:r>
              <a:rPr lang="en-US" i="1" dirty="0" smtClean="0"/>
              <a:t> r</a:t>
            </a:r>
            <a:r>
              <a:rPr lang="en-US" i="1" baseline="30000" dirty="0" smtClean="0"/>
              <a:t>2 </a:t>
            </a:r>
            <a:r>
              <a:rPr lang="en-US" dirty="0" smtClean="0"/>
              <a:t>≤ 100% </a:t>
            </a:r>
          </a:p>
          <a:p>
            <a:pPr lvl="1"/>
            <a:r>
              <a:rPr lang="en-US" dirty="0" smtClean="0"/>
              <a:t>1.00 or 100% = a perfect model (explains most of the variation in the dependent variable)</a:t>
            </a:r>
          </a:p>
          <a:p>
            <a:pPr lvl="1"/>
            <a:r>
              <a:rPr lang="en-US" dirty="0" smtClean="0"/>
              <a:t>0.00 or 0% = a imperfect model (explains none of the variation in the dependent variable)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826</Words>
  <Application>Microsoft Office PowerPoint</Application>
  <PresentationFormat>On-screen Show (4:3)</PresentationFormat>
  <Paragraphs>220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Linear Regression Model</vt:lpstr>
      <vt:lpstr>Regression Line</vt:lpstr>
      <vt:lpstr>Slide 3</vt:lpstr>
      <vt:lpstr>Regression Line</vt:lpstr>
      <vt:lpstr>Regression Line</vt:lpstr>
      <vt:lpstr>Regression Line</vt:lpstr>
      <vt:lpstr>Regression Line</vt:lpstr>
      <vt:lpstr>Regression Line of Fit</vt:lpstr>
      <vt:lpstr>Coefficient of Determination r2</vt:lpstr>
      <vt:lpstr>Coefficient of Determination r2</vt:lpstr>
      <vt:lpstr>Linear Regression</vt:lpstr>
      <vt:lpstr>Regression</vt:lpstr>
      <vt:lpstr>Regression</vt:lpstr>
      <vt:lpstr>Residuals &amp; Residuals Error</vt:lpstr>
      <vt:lpstr>Regression</vt:lpstr>
      <vt:lpstr>Regression</vt:lpstr>
    </vt:vector>
  </TitlesOfParts>
  <Company>The University of Alabama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Regression Model</dc:title>
  <dc:creator>Stacy Hughey Surman</dc:creator>
  <cp:lastModifiedBy>Stacy Hughey Surman</cp:lastModifiedBy>
  <cp:revision>1</cp:revision>
  <dcterms:created xsi:type="dcterms:W3CDTF">2012-03-26T17:51:57Z</dcterms:created>
  <dcterms:modified xsi:type="dcterms:W3CDTF">2012-03-26T17:55:06Z</dcterms:modified>
</cp:coreProperties>
</file>